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73" r:id="rId10"/>
    <p:sldId id="267" r:id="rId11"/>
    <p:sldId id="274" r:id="rId12"/>
    <p:sldId id="275" r:id="rId13"/>
    <p:sldId id="268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A678D5-0D4E-48E7-B6F6-B581B8217628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B9A1C8-2441-4A51-88AC-DC28456AE61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9A1C8-2441-4A51-88AC-DC28456AE612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6C983-9E74-4E69-B846-C0A913693442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4B036-8E9A-48F2-BF73-F5FAFEB6CC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6C983-9E74-4E69-B846-C0A913693442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4B036-8E9A-48F2-BF73-F5FAFEB6CC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6C983-9E74-4E69-B846-C0A913693442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4B036-8E9A-48F2-BF73-F5FAFEB6CC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6C983-9E74-4E69-B846-C0A913693442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4B036-8E9A-48F2-BF73-F5FAFEB6CC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6C983-9E74-4E69-B846-C0A913693442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4B036-8E9A-48F2-BF73-F5FAFEB6CC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6C983-9E74-4E69-B846-C0A913693442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4B036-8E9A-48F2-BF73-F5FAFEB6CC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6C983-9E74-4E69-B846-C0A913693442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4B036-8E9A-48F2-BF73-F5FAFEB6CC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6C983-9E74-4E69-B846-C0A913693442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4B036-8E9A-48F2-BF73-F5FAFEB6CC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6C983-9E74-4E69-B846-C0A913693442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4B036-8E9A-48F2-BF73-F5FAFEB6CC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6C983-9E74-4E69-B846-C0A913693442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4B036-8E9A-48F2-BF73-F5FAFEB6CC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6C983-9E74-4E69-B846-C0A913693442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4B036-8E9A-48F2-BF73-F5FAFEB6CC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06C983-9E74-4E69-B846-C0A913693442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74B036-8E9A-48F2-BF73-F5FAFEB6CCB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1"/>
            <a:ext cx="7772400" cy="20573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Chapter 3</a:t>
            </a:r>
            <a:br>
              <a:rPr lang="en-US" dirty="0" smtClean="0"/>
            </a:br>
            <a:r>
              <a:rPr lang="en-US" dirty="0" smtClean="0"/>
              <a:t>Section 3-1:  Properties of Parallel Lines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71800"/>
            <a:ext cx="6400800" cy="2057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Goal 2.02:  Apply properties, definitions, and theorems of angles and lines to solve problems and write problems and write proofs.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Theorem about Parallel Planes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If </a:t>
            </a:r>
            <a:r>
              <a:rPr lang="en-US" dirty="0"/>
              <a:t>two parallel planes are cut by a third plane, then </a:t>
            </a:r>
            <a:r>
              <a:rPr lang="en-US" dirty="0">
                <a:solidFill>
                  <a:srgbClr val="7030A0"/>
                </a:solidFill>
              </a:rPr>
              <a:t>the lines of intersection are parallel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Example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mtClean="0"/>
              <a:t>Use # 9 for 4</a:t>
            </a:r>
            <a:r>
              <a:rPr lang="en-US" baseline="30000" smtClean="0"/>
              <a:t>th</a:t>
            </a:r>
            <a:r>
              <a:rPr lang="en-US" smtClean="0"/>
              <a:t> property of:  if 2 parallel lines are cut by a transversal then ….</a:t>
            </a:r>
          </a:p>
          <a:p>
            <a:pPr>
              <a:buNone/>
            </a:pPr>
            <a:endParaRPr lang="en-US" smtClean="0"/>
          </a:p>
          <a:p>
            <a:pPr>
              <a:buNone/>
            </a:pPr>
            <a:r>
              <a:rPr lang="en-US" smtClean="0"/>
              <a:t>P. 119</a:t>
            </a:r>
          </a:p>
          <a:p>
            <a:pPr>
              <a:buNone/>
            </a:pPr>
            <a:r>
              <a:rPr lang="en-US" smtClean="0"/>
              <a:t> 11.</a:t>
            </a:r>
          </a:p>
          <a:p>
            <a:pPr>
              <a:buNone/>
            </a:pPr>
            <a:r>
              <a:rPr lang="en-US" smtClean="0"/>
              <a:t>13.</a:t>
            </a:r>
          </a:p>
          <a:p>
            <a:pPr>
              <a:buNone/>
            </a:pPr>
            <a:r>
              <a:rPr lang="en-US" smtClean="0"/>
              <a:t>15.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P 120</a:t>
            </a:r>
          </a:p>
          <a:p>
            <a:pPr>
              <a:buNone/>
            </a:pPr>
            <a:r>
              <a:rPr lang="en-US" dirty="0" smtClean="0"/>
              <a:t>Two lines and a transversal form how many pairs of the following?</a:t>
            </a:r>
          </a:p>
          <a:p>
            <a:pPr>
              <a:buNone/>
            </a:pPr>
            <a:r>
              <a:rPr lang="en-US" dirty="0" smtClean="0"/>
              <a:t>    19  Alternate interior angles</a:t>
            </a:r>
          </a:p>
          <a:p>
            <a:pPr>
              <a:buNone/>
            </a:pPr>
            <a:r>
              <a:rPr lang="en-US" dirty="0" smtClean="0"/>
              <a:t>    20 corresponding angles</a:t>
            </a:r>
          </a:p>
          <a:p>
            <a:pPr>
              <a:buNone/>
            </a:pPr>
            <a:r>
              <a:rPr lang="en-US" dirty="0" smtClean="0"/>
              <a:t>    21 same-side interior angles</a:t>
            </a:r>
          </a:p>
          <a:p>
            <a:pPr>
              <a:buNone/>
            </a:pPr>
            <a:r>
              <a:rPr lang="en-US" dirty="0" smtClean="0"/>
              <a:t>    22 vertical angles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Postulate and Theorems about angles formed by 2 Parallel lines and a transversal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458200" cy="41148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sz="4600" dirty="0" smtClean="0"/>
              <a:t>If </a:t>
            </a:r>
            <a:r>
              <a:rPr lang="en-US" sz="4600" dirty="0"/>
              <a:t>two parallel lines are cut by a transversal</a:t>
            </a:r>
            <a:r>
              <a:rPr lang="en-US" sz="4600" dirty="0" smtClean="0"/>
              <a:t>, then </a:t>
            </a:r>
            <a:r>
              <a:rPr lang="en-US" sz="4600" b="1" dirty="0" smtClean="0">
                <a:solidFill>
                  <a:srgbClr val="7030A0"/>
                </a:solidFill>
              </a:rPr>
              <a:t>the </a:t>
            </a:r>
            <a:r>
              <a:rPr lang="en-US" sz="4600" b="1" dirty="0">
                <a:solidFill>
                  <a:srgbClr val="7030A0"/>
                </a:solidFill>
              </a:rPr>
              <a:t>corresponding angles are congruent</a:t>
            </a:r>
            <a:r>
              <a:rPr lang="en-US" sz="4600" dirty="0" smtClean="0"/>
              <a:t>. </a:t>
            </a:r>
            <a:r>
              <a:rPr lang="en-US" sz="4600" dirty="0"/>
              <a:t>(</a:t>
            </a:r>
            <a:r>
              <a:rPr lang="en-US" sz="4600" dirty="0" smtClean="0"/>
              <a:t>post)</a:t>
            </a:r>
          </a:p>
          <a:p>
            <a:pPr>
              <a:buNone/>
            </a:pPr>
            <a:r>
              <a:rPr lang="en-US" sz="4600" dirty="0"/>
              <a:t>If two parallel lines are cut by a transversal, then </a:t>
            </a:r>
            <a:r>
              <a:rPr lang="en-US" sz="4600" b="1" dirty="0">
                <a:solidFill>
                  <a:srgbClr val="7030A0"/>
                </a:solidFill>
              </a:rPr>
              <a:t>alternate interior angles are </a:t>
            </a:r>
            <a:r>
              <a:rPr lang="en-US" sz="4600" b="1" dirty="0" smtClean="0">
                <a:solidFill>
                  <a:srgbClr val="7030A0"/>
                </a:solidFill>
              </a:rPr>
              <a:t>congruent.</a:t>
            </a:r>
          </a:p>
          <a:p>
            <a:pPr>
              <a:buNone/>
            </a:pPr>
            <a:r>
              <a:rPr lang="en-US" sz="4600" dirty="0"/>
              <a:t>If two parallel lines are cut by a transversal, then </a:t>
            </a:r>
            <a:r>
              <a:rPr lang="en-US" sz="4600" b="1" dirty="0">
                <a:solidFill>
                  <a:srgbClr val="7030A0"/>
                </a:solidFill>
              </a:rPr>
              <a:t>same-side interior angles are supplementary</a:t>
            </a:r>
            <a:r>
              <a:rPr lang="en-US" sz="4600" dirty="0"/>
              <a:t>. </a:t>
            </a:r>
            <a:endParaRPr lang="en-US" sz="4600" dirty="0" smtClean="0"/>
          </a:p>
          <a:p>
            <a:pPr lvl="0">
              <a:buNone/>
            </a:pPr>
            <a:r>
              <a:rPr lang="en-US" sz="4600" dirty="0"/>
              <a:t>If a transversal is perpendicular to one of two parallel lines, then </a:t>
            </a:r>
            <a:r>
              <a:rPr lang="en-US" sz="4600" b="1" dirty="0">
                <a:solidFill>
                  <a:srgbClr val="7030A0"/>
                </a:solidFill>
              </a:rPr>
              <a:t>it is perpendicular to the other also</a:t>
            </a:r>
            <a:r>
              <a:rPr lang="en-US" sz="4600" dirty="0"/>
              <a:t>.</a:t>
            </a:r>
          </a:p>
          <a:p>
            <a:pPr>
              <a:buNone/>
            </a:pPr>
            <a:endParaRPr lang="en-US" b="1" dirty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dirty="0"/>
              <a:t> 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With a partner:  p 119 (12- 16 even)  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  p 120 (23-25 all)</a:t>
            </a:r>
          </a:p>
          <a:p>
            <a:pPr>
              <a:buNone/>
            </a:pPr>
            <a:r>
              <a:rPr lang="en-US" dirty="0" smtClean="0"/>
              <a:t>Go over.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Individually:  Practice 3-1 Worksheet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Summarize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 List the 4 things you know if 2 parallel lines are cut by a transversal.</a:t>
            </a:r>
          </a:p>
          <a:p>
            <a:pPr>
              <a:buNone/>
            </a:pPr>
            <a:r>
              <a:rPr lang="en-US" dirty="0" smtClean="0"/>
              <a:t>1.</a:t>
            </a:r>
          </a:p>
          <a:p>
            <a:pPr>
              <a:buNone/>
            </a:pPr>
            <a:r>
              <a:rPr lang="en-US" dirty="0" smtClean="0"/>
              <a:t>2.</a:t>
            </a:r>
          </a:p>
          <a:p>
            <a:pPr>
              <a:buNone/>
            </a:pPr>
            <a:r>
              <a:rPr lang="en-US" dirty="0" smtClean="0"/>
              <a:t>3.</a:t>
            </a:r>
          </a:p>
          <a:p>
            <a:pPr>
              <a:buNone/>
            </a:pPr>
            <a:r>
              <a:rPr lang="en-US" dirty="0" smtClean="0"/>
              <a:t>4.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Standardized Test Prep: p. 121 (37-41 all)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Mixed Review:  p 121 (42- 50 all)</a:t>
            </a:r>
          </a:p>
          <a:p>
            <a:r>
              <a:rPr lang="en-US" dirty="0" smtClean="0"/>
              <a:t>Worksheet: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Definitions worksheet</a:t>
            </a:r>
          </a:p>
          <a:p>
            <a:pPr>
              <a:buNone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                        Review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Turn in Cumulative Review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Check Skills: p 115 (1-6)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Essential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smtClean="0"/>
              <a:t>How are angles formed by 2 lines and a transversal identified?</a:t>
            </a:r>
          </a:p>
          <a:p>
            <a:pPr marL="514350" indent="-514350">
              <a:buAutoNum type="arabicPeriod"/>
            </a:pPr>
            <a:endParaRPr lang="en-US" dirty="0"/>
          </a:p>
          <a:p>
            <a:pPr marL="514350" indent="-514350">
              <a:buAutoNum type="arabicPeriod"/>
            </a:pPr>
            <a:r>
              <a:rPr lang="en-US" dirty="0" smtClean="0"/>
              <a:t> How are the properties of parallel lines used to determine angle measure?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Transversal</a:t>
            </a:r>
            <a:endParaRPr lang="en-US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  <a:latin typeface="Comic Sans MS" pitchFamily="66" charset="0"/>
              </a:rPr>
              <a:t>a </a:t>
            </a:r>
            <a:r>
              <a:rPr lang="en-US" dirty="0">
                <a:solidFill>
                  <a:srgbClr val="7030A0"/>
                </a:solidFill>
                <a:latin typeface="Comic Sans MS" pitchFamily="66" charset="0"/>
              </a:rPr>
              <a:t>line that intersects two or more coplanar lines in different points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030A0"/>
                </a:solidFill>
                <a:latin typeface="Comic Sans MS" pitchFamily="66" charset="0"/>
              </a:rPr>
              <a:t>Alternate Interior Angles</a:t>
            </a:r>
            <a:endParaRPr lang="en-US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r>
              <a:rPr lang="en-US" dirty="0" smtClean="0">
                <a:latin typeface="Comic Sans MS" pitchFamily="66" charset="0"/>
              </a:rPr>
              <a:t>(</a:t>
            </a:r>
            <a:r>
              <a:rPr lang="en-US" dirty="0">
                <a:latin typeface="Comic Sans MS" pitchFamily="66" charset="0"/>
              </a:rPr>
              <a:t>alt. int. </a:t>
            </a:r>
            <a:r>
              <a:rPr lang="en-US" dirty="0">
                <a:latin typeface="Comic Sans MS" pitchFamily="66" charset="0"/>
                <a:sym typeface="Symbol"/>
              </a:rPr>
              <a:t></a:t>
            </a:r>
            <a:r>
              <a:rPr lang="en-US" dirty="0">
                <a:latin typeface="Comic Sans MS" pitchFamily="66" charset="0"/>
              </a:rPr>
              <a:t> ‘s)  two nonadjacent interior angles on opposite </a:t>
            </a:r>
            <a:r>
              <a:rPr lang="en-US" dirty="0" smtClean="0">
                <a:latin typeface="Comic Sans MS" pitchFamily="66" charset="0"/>
              </a:rPr>
              <a:t>side of </a:t>
            </a:r>
            <a:r>
              <a:rPr lang="en-US" dirty="0">
                <a:latin typeface="Comic Sans MS" pitchFamily="66" charset="0"/>
              </a:rPr>
              <a:t>the </a:t>
            </a:r>
            <a:r>
              <a:rPr lang="en-US" dirty="0" smtClean="0">
                <a:latin typeface="Comic Sans MS" pitchFamily="66" charset="0"/>
              </a:rPr>
              <a:t>transversal</a:t>
            </a:r>
            <a:endParaRPr lang="en-US" dirty="0">
              <a:latin typeface="Comic Sans MS" pitchFamily="66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030A0"/>
                </a:solidFill>
                <a:latin typeface="Comic Sans MS" pitchFamily="66" charset="0"/>
              </a:rPr>
              <a:t>Same-Side Interior Angles</a:t>
            </a:r>
            <a:endParaRPr lang="en-US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en-US" sz="4000" dirty="0"/>
              <a:t>A</a:t>
            </a:r>
            <a:r>
              <a:rPr lang="en-US" sz="4000" dirty="0" smtClean="0"/>
              <a:t>lso </a:t>
            </a:r>
            <a:r>
              <a:rPr lang="en-US" sz="4000" dirty="0"/>
              <a:t>called </a:t>
            </a:r>
            <a:r>
              <a:rPr lang="en-US" sz="4000" dirty="0">
                <a:solidFill>
                  <a:schemeClr val="accent3">
                    <a:lumMod val="50000"/>
                  </a:schemeClr>
                </a:solidFill>
              </a:rPr>
              <a:t>consecutive </a:t>
            </a:r>
            <a:r>
              <a:rPr lang="en-US" sz="4000" dirty="0" smtClean="0">
                <a:solidFill>
                  <a:schemeClr val="accent3">
                    <a:lumMod val="50000"/>
                  </a:schemeClr>
                </a:solidFill>
              </a:rPr>
              <a:t>angles</a:t>
            </a:r>
          </a:p>
          <a:p>
            <a:pPr lvl="0">
              <a:buNone/>
            </a:pPr>
            <a:endParaRPr lang="en-US" sz="4000" dirty="0"/>
          </a:p>
          <a:p>
            <a:pPr lvl="0">
              <a:buNone/>
            </a:pPr>
            <a:r>
              <a:rPr lang="en-US" sz="4000" dirty="0" smtClean="0"/>
              <a:t> </a:t>
            </a:r>
            <a:r>
              <a:rPr lang="en-US" sz="4000" dirty="0"/>
              <a:t>(s-s int. </a:t>
            </a:r>
            <a:r>
              <a:rPr lang="en-US" sz="4000" dirty="0">
                <a:sym typeface="Symbol"/>
              </a:rPr>
              <a:t></a:t>
            </a:r>
            <a:r>
              <a:rPr lang="en-US" sz="4000" dirty="0"/>
              <a:t> ‘s)  two interior angles on the same side of the transversal</a:t>
            </a:r>
          </a:p>
          <a:p>
            <a:pPr>
              <a:buNone/>
            </a:pPr>
            <a:endParaRPr lang="en-US" sz="4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  <a:latin typeface="Comic Sans MS" pitchFamily="66" charset="0"/>
              </a:rPr>
              <a:t>Corresponding Angles</a:t>
            </a:r>
            <a:endParaRPr lang="en-US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r>
              <a:rPr lang="en-US" dirty="0" smtClean="0"/>
              <a:t>(</a:t>
            </a:r>
            <a:r>
              <a:rPr lang="en-US" dirty="0" err="1"/>
              <a:t>corres</a:t>
            </a:r>
            <a:r>
              <a:rPr lang="en-US" dirty="0"/>
              <a:t>. </a:t>
            </a:r>
            <a:r>
              <a:rPr lang="en-US" dirty="0">
                <a:sym typeface="Symbol"/>
              </a:rPr>
              <a:t></a:t>
            </a:r>
            <a:r>
              <a:rPr lang="en-US" dirty="0"/>
              <a:t> ‘s)  two angles in corresponding positions relative to the two lines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Examples, p 118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5) 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7)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Together: p 118-119 (6,8)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en-US" dirty="0" smtClean="0"/>
              <a:t>2 and    3</a:t>
            </a:r>
          </a:p>
          <a:p>
            <a:pPr marL="514350" indent="-514350">
              <a:buAutoNum type="arabicParenR"/>
            </a:pPr>
            <a:endParaRPr lang="en-US" dirty="0" smtClean="0"/>
          </a:p>
          <a:p>
            <a:pPr marL="514350" indent="-514350">
              <a:buAutoNum type="arabicParenR" startAt="3"/>
            </a:pPr>
            <a:r>
              <a:rPr lang="en-US" dirty="0" smtClean="0"/>
              <a:t>SPQ and    PSR</a:t>
            </a:r>
          </a:p>
          <a:p>
            <a:pPr marL="514350" indent="-514350">
              <a:buAutoNum type="arabicParenR" startAt="3"/>
            </a:pPr>
            <a:endParaRPr lang="en-US" dirty="0" smtClean="0"/>
          </a:p>
          <a:p>
            <a:pPr marL="514350" indent="-514350">
              <a:buAutoNum type="arabicParenR" startAt="3"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Together</a:t>
            </a:r>
            <a:r>
              <a:rPr lang="en-US" dirty="0" smtClean="0"/>
              <a:t>: 2, </a:t>
            </a:r>
            <a:r>
              <a:rPr lang="en-US" dirty="0" smtClean="0"/>
              <a:t>4</a:t>
            </a:r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429</Words>
  <Application>Microsoft Office PowerPoint</Application>
  <PresentationFormat>On-screen Show (4:3)</PresentationFormat>
  <Paragraphs>81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Chapter 3 Section 3-1:  Properties of Parallel Lines</vt:lpstr>
      <vt:lpstr>Slide 2</vt:lpstr>
      <vt:lpstr>Essential Questions</vt:lpstr>
      <vt:lpstr>Transversal</vt:lpstr>
      <vt:lpstr>Alternate Interior Angles</vt:lpstr>
      <vt:lpstr>Same-Side Interior Angles</vt:lpstr>
      <vt:lpstr>Corresponding Angles</vt:lpstr>
      <vt:lpstr>Examples, p 118</vt:lpstr>
      <vt:lpstr>Examples</vt:lpstr>
      <vt:lpstr>Theorem about Parallel Planes</vt:lpstr>
      <vt:lpstr>Example </vt:lpstr>
      <vt:lpstr>Slide 12</vt:lpstr>
      <vt:lpstr>Postulate and Theorems about angles formed by 2 Parallel lines and a transversal</vt:lpstr>
      <vt:lpstr>Practice</vt:lpstr>
      <vt:lpstr>Summarize</vt:lpstr>
      <vt:lpstr>Homework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 Section 3-1:  Properties of Parallel Lines</dc:title>
  <dc:creator>kimberly sharkey</dc:creator>
  <cp:lastModifiedBy>kimberly sharkey</cp:lastModifiedBy>
  <cp:revision>20</cp:revision>
  <dcterms:created xsi:type="dcterms:W3CDTF">2010-02-14T17:14:49Z</dcterms:created>
  <dcterms:modified xsi:type="dcterms:W3CDTF">2011-01-12T01:53:03Z</dcterms:modified>
</cp:coreProperties>
</file>